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74" r:id="rId4"/>
    <p:sldId id="275" r:id="rId5"/>
    <p:sldId id="279" r:id="rId6"/>
    <p:sldId id="257" r:id="rId7"/>
    <p:sldId id="280" r:id="rId8"/>
    <p:sldId id="277" r:id="rId9"/>
    <p:sldId id="281" r:id="rId10"/>
    <p:sldId id="290" r:id="rId11"/>
    <p:sldId id="283" r:id="rId12"/>
    <p:sldId id="291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>
      <p:cViewPr varScale="1">
        <p:scale>
          <a:sx n="85" d="100"/>
          <a:sy n="85" d="100"/>
        </p:scale>
        <p:origin x="-14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E4A23-1DC8-4849-A641-7C0AE17830F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68C5A-5F19-4C0B-9350-FBC9E69AC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8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68C5A-5F19-4C0B-9350-FBC9E69AC2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6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0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0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0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3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8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6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6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7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B7FA-DF26-40AD-9BAE-DC80BEB182D0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BE4D-DF12-422F-8837-C9724611B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5.png"/><Relationship Id="rId3" Type="http://schemas.microsoft.com/office/2007/relationships/media" Target="../media/media2.mp3"/><Relationship Id="rId21" Type="http://schemas.openxmlformats.org/officeDocument/2006/relationships/image" Target="../media/image28.jpe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2.png"/><Relationship Id="rId10" Type="http://schemas.openxmlformats.org/officeDocument/2006/relationships/audio" Target="../media/media5.mp3"/><Relationship Id="rId19" Type="http://schemas.openxmlformats.org/officeDocument/2006/relationships/image" Target="../media/image26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kids.co.nz/sciencefacts/weather/rainbows.html" TargetMode="External"/><Relationship Id="rId2" Type="http://schemas.openxmlformats.org/officeDocument/2006/relationships/hyperlink" Target="https://www.youtube.com/watch?v=nCPPLhPTAI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5fTzMP_mg" TargetMode="External"/><Relationship Id="rId2" Type="http://schemas.openxmlformats.org/officeDocument/2006/relationships/hyperlink" Target="https://www.youtube.com/watch?v=tRNy2i75tC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628S-UKkN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pEGM34Fic" TargetMode="External"/><Relationship Id="rId2" Type="http://schemas.openxmlformats.org/officeDocument/2006/relationships/hyperlink" Target="https://www.bbc.co.uk/teach/school-radio/nursery-rhymes-i-can-sing-a-rainbow/zn3tqp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XtpjBzPMeY" TargetMode="External"/><Relationship Id="rId4" Type="http://schemas.openxmlformats.org/officeDocument/2006/relationships/hyperlink" Target="https://www.youtube.com/watch?v=4RXlLgEimO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ZcWGQQsm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OneDrive - Hampshire County Council\Documents\HMS\clipart\Rainbow col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3568" y="4038600"/>
            <a:ext cx="78488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Weekly Wonder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  Colours of the Rainbow - for </a:t>
            </a:r>
            <a:r>
              <a:rPr lang="en-GB" sz="3600" dirty="0" err="1" smtClean="0">
                <a:solidFill>
                  <a:schemeClr val="bg1"/>
                </a:solidFill>
              </a:rPr>
              <a:t>YR</a:t>
            </a:r>
            <a:r>
              <a:rPr lang="en-GB" sz="3600" dirty="0" smtClean="0">
                <a:solidFill>
                  <a:schemeClr val="bg1"/>
                </a:solidFill>
              </a:rPr>
              <a:t> and KS1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Let’s make some </a:t>
            </a:r>
            <a:r>
              <a:rPr lang="en-GB" sz="3200" b="1" dirty="0">
                <a:solidFill>
                  <a:srgbClr val="FF0000"/>
                </a:solidFill>
              </a:rPr>
              <a:t>r</a:t>
            </a:r>
            <a:r>
              <a:rPr lang="en-GB" sz="3200" b="1" dirty="0">
                <a:solidFill>
                  <a:srgbClr val="FFC000"/>
                </a:solidFill>
              </a:rPr>
              <a:t>a</a:t>
            </a:r>
            <a:r>
              <a:rPr lang="en-GB" sz="3200" b="1" dirty="0">
                <a:solidFill>
                  <a:srgbClr val="FFFF00"/>
                </a:solidFill>
              </a:rPr>
              <a:t>i</a:t>
            </a:r>
            <a:r>
              <a:rPr lang="en-GB" sz="3200" b="1" dirty="0">
                <a:solidFill>
                  <a:srgbClr val="00B050"/>
                </a:solidFill>
              </a:rPr>
              <a:t>n</a:t>
            </a:r>
            <a:r>
              <a:rPr lang="en-GB" sz="3200" b="1" dirty="0">
                <a:solidFill>
                  <a:srgbClr val="00B0F0"/>
                </a:solidFill>
              </a:rPr>
              <a:t>b</a:t>
            </a:r>
            <a:r>
              <a:rPr lang="en-GB" sz="3200" b="1" dirty="0">
                <a:solidFill>
                  <a:srgbClr val="7030A0"/>
                </a:solidFill>
              </a:rPr>
              <a:t>o</a:t>
            </a:r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 </a:t>
            </a:r>
            <a:r>
              <a:rPr lang="en-GB" sz="3200" dirty="0" smtClean="0"/>
              <a:t>music</a:t>
            </a:r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smtClean="0"/>
              <a:t>-</a:t>
            </a:r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GB" sz="2400" dirty="0"/>
              <a:t>To make a rainbow </a:t>
            </a:r>
            <a:r>
              <a:rPr lang="en-GB" sz="2400" dirty="0" smtClean="0"/>
              <a:t>there needs </a:t>
            </a:r>
            <a:r>
              <a:rPr lang="en-GB" sz="2400" smtClean="0"/>
              <a:t>to be </a:t>
            </a:r>
            <a:r>
              <a:rPr lang="en-GB" sz="2400" b="1" smtClean="0"/>
              <a:t>rain</a:t>
            </a:r>
            <a:r>
              <a:rPr lang="en-GB" sz="2400" smtClean="0"/>
              <a:t> </a:t>
            </a:r>
            <a:r>
              <a:rPr lang="en-GB" sz="2400"/>
              <a:t>and </a:t>
            </a:r>
            <a:r>
              <a:rPr lang="en-GB" sz="2400" b="1" smtClean="0"/>
              <a:t>sun</a:t>
            </a:r>
            <a:r>
              <a:rPr lang="en-GB" sz="2400" smtClean="0"/>
              <a:t> </a:t>
            </a:r>
            <a:r>
              <a:rPr lang="en-GB" sz="2400" dirty="0"/>
              <a:t>together</a:t>
            </a:r>
            <a:r>
              <a:rPr lang="en-GB" sz="2400"/>
              <a:t/>
            </a:r>
            <a:br>
              <a:rPr lang="en-GB" sz="2400"/>
            </a:br>
            <a:r>
              <a:rPr lang="en-GB" sz="2400" smtClean="0"/>
              <a:t>so……………………………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To make your rainbow music you will need a </a:t>
            </a:r>
            <a:r>
              <a:rPr lang="en-GB" sz="1800" b="1" dirty="0" smtClean="0"/>
              <a:t>rain sound</a:t>
            </a:r>
            <a:r>
              <a:rPr lang="en-GB" sz="1800" dirty="0" smtClean="0"/>
              <a:t>, a </a:t>
            </a:r>
            <a:r>
              <a:rPr lang="en-GB" sz="1800" b="1" dirty="0" smtClean="0"/>
              <a:t>sun sound </a:t>
            </a:r>
            <a:r>
              <a:rPr lang="en-GB" sz="1800" dirty="0" smtClean="0"/>
              <a:t>and a </a:t>
            </a:r>
            <a:r>
              <a:rPr lang="en-GB" sz="1800" b="1" dirty="0" smtClean="0"/>
              <a:t>rainbow sound</a:t>
            </a:r>
          </a:p>
          <a:p>
            <a:pPr marL="0" indent="0">
              <a:buNone/>
            </a:pPr>
            <a:r>
              <a:rPr lang="en-GB" sz="1800" dirty="0" smtClean="0"/>
              <a:t>Click on each sound in turn then choose your favourite rain sound, sun sound and rainbow sound</a:t>
            </a:r>
          </a:p>
          <a:p>
            <a:pPr marL="0" indent="0">
              <a:buNone/>
            </a:pPr>
            <a:r>
              <a:rPr lang="en-GB" sz="1800" dirty="0" smtClean="0"/>
              <a:t>To make your rainbow music play the sounds one after the other or all at the same time to create your rainbow music</a:t>
            </a:r>
          </a:p>
          <a:p>
            <a:pPr marL="0" indent="0">
              <a:buNone/>
            </a:pPr>
            <a:r>
              <a:rPr lang="en-GB" sz="1800" dirty="0" smtClean="0"/>
              <a:t> e.g. rain 1 + sun 2 together for a count of 5, then add rainbow 1 for a count of 3, the stop the sun, stop the rainbow, stop the rain </a:t>
            </a:r>
          </a:p>
          <a:p>
            <a:pPr marL="0" indent="0">
              <a:buNone/>
            </a:pPr>
            <a:r>
              <a:rPr lang="en-GB" sz="1800" dirty="0" smtClean="0"/>
              <a:t>Choose one of these             Choose one of these              Choose one of these</a:t>
            </a:r>
          </a:p>
          <a:p>
            <a:pPr marL="0" indent="0">
              <a:buNone/>
            </a:pPr>
            <a:r>
              <a:rPr lang="en-GB" sz="1800" dirty="0" smtClean="0"/>
              <a:t>        rain sounds                              sun sounds                         rainbow sounds</a:t>
            </a:r>
          </a:p>
          <a:p>
            <a:pPr marL="0" indent="0">
              <a:buNone/>
            </a:pPr>
            <a:r>
              <a:rPr lang="en-GB" sz="1800" dirty="0"/>
              <a:t>r</a:t>
            </a:r>
            <a:r>
              <a:rPr lang="en-GB" sz="1800" dirty="0" smtClean="0"/>
              <a:t>ain 1      or      rain 2              sun 1      or       sun 2            rainbow 1 or rainbow 2</a:t>
            </a:r>
            <a:endParaRPr lang="en-GB" sz="1800" dirty="0"/>
          </a:p>
          <a:p>
            <a:pPr marL="0" indent="0">
              <a:buNone/>
            </a:pPr>
            <a:r>
              <a:rPr lang="en-GB" sz="2000" dirty="0" smtClean="0"/>
              <a:t>   </a:t>
            </a:r>
            <a:endParaRPr lang="en-GB" sz="2000" dirty="0"/>
          </a:p>
        </p:txBody>
      </p:sp>
      <p:pic>
        <p:nvPicPr>
          <p:cNvPr id="6" name="paper 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6398" y="5090859"/>
            <a:ext cx="609600" cy="609600"/>
          </a:xfrm>
          <a:prstGeom prst="rect">
            <a:avLst/>
          </a:prstGeom>
        </p:spPr>
      </p:pic>
      <p:pic>
        <p:nvPicPr>
          <p:cNvPr id="7" name="rain ukule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79712" y="5128623"/>
            <a:ext cx="609600" cy="609600"/>
          </a:xfrm>
          <a:prstGeom prst="rect">
            <a:avLst/>
          </a:prstGeom>
        </p:spPr>
      </p:pic>
      <p:pic>
        <p:nvPicPr>
          <p:cNvPr id="8" name="shine 1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03848" y="5132401"/>
            <a:ext cx="609600" cy="609600"/>
          </a:xfrm>
          <a:prstGeom prst="rect">
            <a:avLst/>
          </a:prstGeom>
        </p:spPr>
      </p:pic>
      <p:pic>
        <p:nvPicPr>
          <p:cNvPr id="9" name="shine 2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572000" y="5090859"/>
            <a:ext cx="609600" cy="609600"/>
          </a:xfrm>
          <a:prstGeom prst="rect">
            <a:avLst/>
          </a:prstGeom>
        </p:spPr>
      </p:pic>
      <p:pic>
        <p:nvPicPr>
          <p:cNvPr id="10" name="Rainbow 1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68144" y="5090859"/>
            <a:ext cx="609600" cy="609600"/>
          </a:xfrm>
          <a:prstGeom prst="rect">
            <a:avLst/>
          </a:prstGeom>
        </p:spPr>
      </p:pic>
      <p:pic>
        <p:nvPicPr>
          <p:cNvPr id="11" name="rainbow 2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92280" y="5128623"/>
            <a:ext cx="609600" cy="609600"/>
          </a:xfrm>
          <a:prstGeom prst="rect">
            <a:avLst/>
          </a:prstGeom>
        </p:spPr>
      </p:pic>
      <p:pic>
        <p:nvPicPr>
          <p:cNvPr id="12" name="Picture 2" descr="D:\OneDrive - Hampshire County Council\Documents\HMS\clipart\rain drop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792">
            <a:off x="1222380" y="5787211"/>
            <a:ext cx="667134" cy="874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OneDrive - Hampshire County Council\Documents\HMS\clipart\Smileys\sunshin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97" y="5747430"/>
            <a:ext cx="883818" cy="879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OneDrive - Hampshire County Council\Documents\HMS\clipart\rainbow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809851"/>
            <a:ext cx="1510098" cy="755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0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1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9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512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8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99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Now for a bit of science </a:t>
            </a:r>
            <a:br>
              <a:rPr lang="en-GB" sz="3600" dirty="0"/>
            </a:br>
            <a:r>
              <a:rPr lang="en-GB" sz="3600" dirty="0"/>
              <a:t>and some facts about rainbows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Click on this link to hear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Dr </a:t>
            </a:r>
            <a:r>
              <a:rPr lang="en-GB" dirty="0" err="1">
                <a:hlinkClick r:id="rId2"/>
              </a:rPr>
              <a:t>Binocs</a:t>
            </a:r>
            <a:r>
              <a:rPr lang="en-GB" dirty="0">
                <a:hlinkClick r:id="rId2"/>
              </a:rPr>
              <a:t> </a:t>
            </a:r>
            <a:r>
              <a:rPr lang="en-GB" dirty="0" smtClean="0">
                <a:hlinkClick r:id="rId2"/>
              </a:rPr>
              <a:t>explain </a:t>
            </a:r>
            <a:r>
              <a:rPr lang="en-GB" dirty="0">
                <a:hlinkClick r:id="rId2"/>
              </a:rPr>
              <a:t>how a rainbow is formed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click on this link to read some interesting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Rainbow </a:t>
            </a:r>
            <a:r>
              <a:rPr lang="en-GB" dirty="0" smtClean="0">
                <a:hlinkClick r:id="rId3"/>
              </a:rPr>
              <a:t>facts</a:t>
            </a:r>
            <a:r>
              <a:rPr lang="en-GB" dirty="0" smtClean="0"/>
              <a:t> </a:t>
            </a:r>
            <a:r>
              <a:rPr lang="en-GB" sz="2800" dirty="0" smtClean="0"/>
              <a:t>(ask a grown up to read some facts for you if there is too much writing!)</a:t>
            </a:r>
          </a:p>
          <a:p>
            <a:pPr marL="0" indent="0">
              <a:buNone/>
            </a:pPr>
            <a:r>
              <a:rPr lang="en-GB" dirty="0"/>
              <a:t>e.g. Did you know rainbows are a full circle?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662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Here are some more songs about colours</a:t>
            </a:r>
            <a:br>
              <a:rPr lang="en-GB" sz="3600" dirty="0" smtClean="0"/>
            </a:br>
            <a:r>
              <a:rPr lang="en-GB" sz="3600" dirty="0" smtClean="0"/>
              <a:t>for you to enjoy listening to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 smtClean="0"/>
              <a:t>Here is another song about the colours of the rainbows for you to listen to and join in</a:t>
            </a:r>
          </a:p>
          <a:p>
            <a:pPr marL="0" indent="0">
              <a:buNone/>
            </a:pPr>
            <a:r>
              <a:rPr lang="en-GB" sz="9600" dirty="0">
                <a:hlinkClick r:id="rId2"/>
              </a:rPr>
              <a:t>Rainbows Colours Song </a:t>
            </a:r>
            <a:r>
              <a:rPr lang="en-GB" sz="9600" dirty="0" smtClean="0">
                <a:hlinkClick r:id="rId2"/>
              </a:rPr>
              <a:t>2</a:t>
            </a:r>
            <a:endParaRPr lang="en-GB" sz="9600" dirty="0" smtClean="0"/>
          </a:p>
          <a:p>
            <a:pPr marL="0" indent="0">
              <a:buNone/>
            </a:pPr>
            <a:r>
              <a:rPr lang="en-GB" sz="9600" dirty="0" smtClean="0"/>
              <a:t>Look at your lists, drawing and photos as you listen </a:t>
            </a:r>
          </a:p>
          <a:p>
            <a:pPr marL="0" indent="0">
              <a:buNone/>
            </a:pPr>
            <a:r>
              <a:rPr lang="en-GB" sz="9600" dirty="0" smtClean="0"/>
              <a:t>What is your favourite thing of each colour of the rainbow?</a:t>
            </a:r>
          </a:p>
          <a:p>
            <a:pPr marL="0" indent="0">
              <a:buNone/>
            </a:pPr>
            <a:endParaRPr lang="en-GB" sz="9600" dirty="0" smtClean="0"/>
          </a:p>
          <a:p>
            <a:pPr marL="0" indent="0">
              <a:buNone/>
            </a:pPr>
            <a:endParaRPr lang="en-GB" sz="9600" dirty="0" smtClean="0"/>
          </a:p>
          <a:p>
            <a:pPr marL="0" indent="0">
              <a:buNone/>
            </a:pPr>
            <a:r>
              <a:rPr lang="en-GB" sz="9600" dirty="0" smtClean="0"/>
              <a:t>Click </a:t>
            </a:r>
            <a:r>
              <a:rPr lang="en-GB" sz="9600" dirty="0"/>
              <a:t>h</a:t>
            </a:r>
            <a:r>
              <a:rPr lang="en-GB" sz="9600" dirty="0" smtClean="0"/>
              <a:t>ere for a song called </a:t>
            </a:r>
            <a:r>
              <a:rPr lang="en-GB" sz="9600" dirty="0">
                <a:solidFill>
                  <a:schemeClr val="bg1"/>
                </a:solidFill>
                <a:hlinkClick r:id="rId3"/>
              </a:rPr>
              <a:t>Rainbow Connection from Kermit the Frog</a:t>
            </a:r>
            <a:endParaRPr lang="en-GB" sz="9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9600" dirty="0" smtClean="0"/>
              <a:t> 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r>
              <a:rPr lang="en-GB" sz="9600" dirty="0" smtClean="0"/>
              <a:t>Listen to this song all about lots of different colours</a:t>
            </a:r>
          </a:p>
          <a:p>
            <a:pPr marL="0" indent="0">
              <a:buNone/>
            </a:pPr>
            <a:r>
              <a:rPr lang="en-GB" sz="9600" dirty="0">
                <a:hlinkClick r:id="rId4"/>
              </a:rPr>
              <a:t>Look at All the Colours I can See</a:t>
            </a:r>
            <a:endParaRPr lang="en-GB" sz="9600" dirty="0"/>
          </a:p>
          <a:p>
            <a:pPr marL="0" indent="0">
              <a:buNone/>
            </a:pPr>
            <a:r>
              <a:rPr lang="en-GB" sz="9600" dirty="0" smtClean="0"/>
              <a:t>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   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Congratulations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you can sing, play and 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make rainbows!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   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HMS\AppData\Local\Microsoft\Windows\INetCache\IE\5KM4N2TV\1280px-Rainbow-diagram-ROYGBIV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20272" cy="34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MS\AppData\Local\Microsoft\Windows\INetCache\IE\5KM4N2TV\1280px-Rainbow-diagram-ROYGBIV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51738" y="3444970"/>
            <a:ext cx="7020272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693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   Colours of the </a:t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     Rainbow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 KS1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HMS\AppData\Local\Microsoft\Windows\INetCache\IE\5KM4N2TV\1280px-Rainbow-diagram-ROYGBIV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7312"/>
            <a:ext cx="7020272" cy="344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MS\AppData\Local\Microsoft\Windows\INetCache\IE\5KM4N2TV\1280px-Rainbow-diagram-ROYGBIV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417658"/>
            <a:ext cx="7020272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129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D</a:t>
            </a:r>
            <a:r>
              <a:rPr lang="en-GB" sz="3600" b="1" dirty="0" smtClean="0">
                <a:solidFill>
                  <a:srgbClr val="FFC000"/>
                </a:solidFill>
              </a:rPr>
              <a:t>o </a:t>
            </a:r>
            <a:r>
              <a:rPr lang="en-GB" sz="3600" b="1" dirty="0" smtClean="0">
                <a:solidFill>
                  <a:srgbClr val="FFFF00"/>
                </a:solidFill>
              </a:rPr>
              <a:t>y</a:t>
            </a:r>
            <a:r>
              <a:rPr lang="en-GB" sz="3600" b="1" dirty="0" smtClean="0">
                <a:solidFill>
                  <a:srgbClr val="00B050"/>
                </a:solidFill>
              </a:rPr>
              <a:t>o</a:t>
            </a:r>
            <a:r>
              <a:rPr lang="en-GB" sz="3600" b="1" dirty="0" smtClean="0">
                <a:solidFill>
                  <a:srgbClr val="00B0F0"/>
                </a:solidFill>
              </a:rPr>
              <a:t>u </a:t>
            </a:r>
            <a:r>
              <a:rPr lang="en-GB" sz="3600" b="1" dirty="0" smtClean="0">
                <a:solidFill>
                  <a:srgbClr val="7030A0"/>
                </a:solidFill>
              </a:rPr>
              <a:t>k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en-GB" sz="3600" b="1" dirty="0" smtClean="0">
                <a:solidFill>
                  <a:srgbClr val="FF0000"/>
                </a:solidFill>
              </a:rPr>
              <a:t>o</a:t>
            </a:r>
            <a:r>
              <a:rPr lang="en-GB" sz="3600" b="1" dirty="0" smtClean="0">
                <a:solidFill>
                  <a:srgbClr val="FFC000"/>
                </a:solidFill>
              </a:rPr>
              <a:t>w </a:t>
            </a:r>
            <a:r>
              <a:rPr lang="en-GB" sz="3600" b="1" dirty="0" smtClean="0">
                <a:solidFill>
                  <a:srgbClr val="FFFF00"/>
                </a:solidFill>
              </a:rPr>
              <a:t>t</a:t>
            </a:r>
            <a:r>
              <a:rPr lang="en-GB" sz="3600" b="1" dirty="0" smtClean="0">
                <a:solidFill>
                  <a:srgbClr val="00B050"/>
                </a:solidFill>
              </a:rPr>
              <a:t>h</a:t>
            </a:r>
            <a:r>
              <a:rPr lang="en-GB" sz="3600" b="1" dirty="0" smtClean="0">
                <a:solidFill>
                  <a:srgbClr val="00B0F0"/>
                </a:solidFill>
              </a:rPr>
              <a:t>e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</a:rPr>
              <a:t>c</a:t>
            </a:r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</a:t>
            </a:r>
            <a:r>
              <a:rPr lang="en-GB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GB" sz="3600" b="1" dirty="0" smtClean="0">
                <a:solidFill>
                  <a:srgbClr val="FF0000"/>
                </a:solidFill>
              </a:rPr>
              <a:t>o</a:t>
            </a:r>
            <a:r>
              <a:rPr lang="en-GB" sz="3600" b="1" dirty="0" smtClean="0">
                <a:solidFill>
                  <a:srgbClr val="FFC000"/>
                </a:solidFill>
              </a:rPr>
              <a:t>u</a:t>
            </a:r>
            <a:r>
              <a:rPr lang="en-GB" sz="3600" b="1" dirty="0" smtClean="0">
                <a:solidFill>
                  <a:srgbClr val="FFFF00"/>
                </a:solidFill>
              </a:rPr>
              <a:t>r</a:t>
            </a:r>
            <a:r>
              <a:rPr lang="en-GB" sz="3600" b="1" dirty="0" smtClean="0">
                <a:solidFill>
                  <a:srgbClr val="00B050"/>
                </a:solidFill>
              </a:rPr>
              <a:t>s </a:t>
            </a:r>
            <a:r>
              <a:rPr lang="en-GB" sz="3600" b="1" dirty="0" smtClean="0">
                <a:solidFill>
                  <a:srgbClr val="00B0F0"/>
                </a:solidFill>
              </a:rPr>
              <a:t>o</a:t>
            </a:r>
            <a:r>
              <a:rPr lang="en-GB" sz="3600" b="1" dirty="0" smtClean="0">
                <a:solidFill>
                  <a:srgbClr val="7030A0"/>
                </a:solidFill>
              </a:rPr>
              <a:t>f 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3600" b="1" dirty="0" smtClean="0">
                <a:solidFill>
                  <a:srgbClr val="FF0000"/>
                </a:solidFill>
              </a:rPr>
              <a:t>h</a:t>
            </a:r>
            <a:r>
              <a:rPr lang="en-GB" sz="3600" b="1" dirty="0" smtClean="0">
                <a:solidFill>
                  <a:srgbClr val="FFC000"/>
                </a:solidFill>
              </a:rPr>
              <a:t>e </a:t>
            </a:r>
            <a:r>
              <a:rPr lang="en-GB" sz="3600" b="1" dirty="0" smtClean="0">
                <a:solidFill>
                  <a:srgbClr val="FFFF00"/>
                </a:solidFill>
              </a:rPr>
              <a:t>r</a:t>
            </a:r>
            <a:r>
              <a:rPr lang="en-GB" sz="3600" b="1" dirty="0" smtClean="0">
                <a:solidFill>
                  <a:srgbClr val="00B050"/>
                </a:solidFill>
              </a:rPr>
              <a:t>a</a:t>
            </a:r>
            <a:r>
              <a:rPr lang="en-GB" sz="3600" b="1" dirty="0" smtClean="0">
                <a:solidFill>
                  <a:srgbClr val="00B0F0"/>
                </a:solidFill>
              </a:rPr>
              <a:t>i</a:t>
            </a:r>
            <a:r>
              <a:rPr lang="en-GB" sz="3600" b="1" dirty="0" smtClean="0">
                <a:solidFill>
                  <a:srgbClr val="7030A0"/>
                </a:solidFill>
              </a:rPr>
              <a:t>n</a:t>
            </a:r>
            <a:r>
              <a:rPr lang="en-GB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r>
              <a:rPr lang="en-GB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en-GB" sz="3600" b="1" dirty="0" smtClean="0">
                <a:solidFill>
                  <a:srgbClr val="FF0000"/>
                </a:solidFill>
              </a:rPr>
              <a:t>w</a:t>
            </a:r>
            <a:r>
              <a:rPr lang="en-GB" sz="3600" b="1" dirty="0" smtClean="0">
                <a:solidFill>
                  <a:srgbClr val="FFC000"/>
                </a:solidFill>
              </a:rPr>
              <a:t>?</a:t>
            </a:r>
            <a:r>
              <a:rPr lang="en-GB" sz="3600" b="1" dirty="0" smtClean="0">
                <a:solidFill>
                  <a:srgbClr val="00B050"/>
                </a:solidFill>
              </a:rPr>
              <a:t> </a:t>
            </a:r>
            <a:br>
              <a:rPr lang="en-GB" sz="3600" b="1" dirty="0" smtClean="0">
                <a:solidFill>
                  <a:srgbClr val="00B050"/>
                </a:solidFill>
              </a:rPr>
            </a:br>
            <a:r>
              <a:rPr lang="en-GB" sz="2700" b="1" dirty="0" smtClean="0">
                <a:solidFill>
                  <a:schemeClr val="bg1"/>
                </a:solidFill>
              </a:rPr>
              <a:t>(click to find out if you are right) </a:t>
            </a:r>
            <a:endParaRPr lang="en-GB" sz="2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794543"/>
            <a:ext cx="1632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707" y="3256208"/>
            <a:ext cx="251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Orange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3048000"/>
            <a:ext cx="274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Yellow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673" y="4434281"/>
            <a:ext cx="228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256899"/>
            <a:ext cx="1632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Blue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3900" y="4572000"/>
            <a:ext cx="220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Indigo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2700" y="5506407"/>
            <a:ext cx="25088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Violet</a:t>
            </a:r>
            <a:endParaRPr lang="en-US" sz="54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HMS\AppData\Local\Microsoft\Windows\INetCache\IE\ZJT68HWB\800px-Rainbow_diagram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07" y="1702591"/>
            <a:ext cx="2183904" cy="10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/>
            </a:r>
            <a:br>
              <a:rPr lang="en-GB" sz="4800" b="1" dirty="0" smtClean="0">
                <a:solidFill>
                  <a:srgbClr val="FF0000"/>
                </a:solidFill>
              </a:rPr>
            </a:br>
            <a:r>
              <a:rPr lang="en-GB" sz="4800" b="1" dirty="0" smtClean="0">
                <a:solidFill>
                  <a:srgbClr val="FF0000"/>
                </a:solidFill>
              </a:rPr>
              <a:t>C</a:t>
            </a:r>
            <a:r>
              <a:rPr lang="en-GB" sz="4800" b="1" dirty="0" smtClean="0">
                <a:solidFill>
                  <a:srgbClr val="FFC000"/>
                </a:solidFill>
              </a:rPr>
              <a:t>a</a:t>
            </a:r>
            <a:r>
              <a:rPr lang="en-GB" sz="4800" b="1" dirty="0" smtClean="0">
                <a:solidFill>
                  <a:srgbClr val="FFFF00"/>
                </a:solidFill>
              </a:rPr>
              <a:t>n </a:t>
            </a:r>
            <a:r>
              <a:rPr lang="en-GB" sz="4800" b="1" dirty="0" smtClean="0">
                <a:solidFill>
                  <a:srgbClr val="00B050"/>
                </a:solidFill>
              </a:rPr>
              <a:t>y</a:t>
            </a:r>
            <a:r>
              <a:rPr lang="en-GB" sz="4800" b="1" dirty="0" smtClean="0">
                <a:solidFill>
                  <a:srgbClr val="00B0F0"/>
                </a:solidFill>
              </a:rPr>
              <a:t>o</a:t>
            </a:r>
            <a:r>
              <a:rPr lang="en-GB" sz="4800" b="1" dirty="0" smtClean="0">
                <a:solidFill>
                  <a:srgbClr val="7030A0"/>
                </a:solidFill>
              </a:rPr>
              <a:t>u </a:t>
            </a:r>
            <a:r>
              <a:rPr lang="en-GB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GB" sz="4800" b="1" dirty="0" smtClean="0">
                <a:solidFill>
                  <a:srgbClr val="FF0000"/>
                </a:solidFill>
              </a:rPr>
              <a:t>i</a:t>
            </a:r>
            <a:r>
              <a:rPr lang="en-GB" sz="4800" b="1" dirty="0" smtClean="0">
                <a:solidFill>
                  <a:srgbClr val="FFC000"/>
                </a:solidFill>
              </a:rPr>
              <a:t>n</a:t>
            </a:r>
            <a:r>
              <a:rPr lang="en-GB" sz="4800" b="1" dirty="0" smtClean="0">
                <a:solidFill>
                  <a:srgbClr val="FFFF00"/>
                </a:solidFill>
              </a:rPr>
              <a:t>g </a:t>
            </a:r>
            <a:r>
              <a:rPr lang="en-GB" sz="4800" b="1" dirty="0" smtClean="0">
                <a:solidFill>
                  <a:srgbClr val="00B050"/>
                </a:solidFill>
              </a:rPr>
              <a:t>a</a:t>
            </a:r>
            <a:r>
              <a:rPr lang="en-GB" sz="4800" b="1" dirty="0">
                <a:solidFill>
                  <a:srgbClr val="00B0F0"/>
                </a:solidFill>
              </a:rPr>
              <a:t> </a:t>
            </a:r>
            <a:r>
              <a:rPr lang="en-GB" sz="4800" b="1" dirty="0" smtClean="0">
                <a:solidFill>
                  <a:srgbClr val="00B0F0"/>
                </a:solidFill>
              </a:rPr>
              <a:t>r</a:t>
            </a:r>
            <a:r>
              <a:rPr lang="en-GB" sz="4800" b="1" dirty="0" smtClean="0">
                <a:solidFill>
                  <a:srgbClr val="7030A0"/>
                </a:solidFill>
              </a:rPr>
              <a:t>a</a:t>
            </a:r>
            <a:r>
              <a:rPr lang="en-GB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GB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GB" sz="4800" b="1" dirty="0" smtClean="0">
                <a:solidFill>
                  <a:srgbClr val="FF0000"/>
                </a:solidFill>
              </a:rPr>
              <a:t>b</a:t>
            </a:r>
            <a:r>
              <a:rPr lang="en-GB" sz="4800" b="1" dirty="0" smtClean="0">
                <a:solidFill>
                  <a:srgbClr val="FFC000"/>
                </a:solidFill>
              </a:rPr>
              <a:t>o</a:t>
            </a:r>
            <a:r>
              <a:rPr lang="en-GB" sz="4800" b="1" dirty="0" smtClean="0">
                <a:solidFill>
                  <a:srgbClr val="FFFF00"/>
                </a:solidFill>
              </a:rPr>
              <a:t>w</a:t>
            </a:r>
            <a:r>
              <a:rPr lang="en-GB" sz="4800" b="1" dirty="0" smtClean="0">
                <a:solidFill>
                  <a:srgbClr val="00B050"/>
                </a:solidFill>
              </a:rPr>
              <a:t>?</a:t>
            </a:r>
            <a:br>
              <a:rPr lang="en-GB" sz="4800" b="1" dirty="0" smtClean="0">
                <a:solidFill>
                  <a:srgbClr val="00B050"/>
                </a:solidFill>
              </a:rPr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Click to </a:t>
            </a:r>
            <a:r>
              <a:rPr lang="en-GB" dirty="0">
                <a:hlinkClick r:id="rId2"/>
              </a:rPr>
              <a:t>Sing a </a:t>
            </a:r>
            <a:r>
              <a:rPr lang="en-GB" dirty="0" smtClean="0">
                <a:hlinkClick r:id="rId2"/>
              </a:rPr>
              <a:t>Rainbow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earn the </a:t>
            </a:r>
            <a:r>
              <a:rPr lang="en-GB" dirty="0" err="1" smtClean="0">
                <a:solidFill>
                  <a:schemeClr val="bg1"/>
                </a:solidFill>
              </a:rPr>
              <a:t>makaton</a:t>
            </a:r>
            <a:r>
              <a:rPr lang="en-GB" dirty="0" smtClean="0">
                <a:solidFill>
                  <a:schemeClr val="bg1"/>
                </a:solidFill>
              </a:rPr>
              <a:t> signs for the colours in 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Sing </a:t>
            </a:r>
            <a:r>
              <a:rPr lang="en-GB" dirty="0">
                <a:hlinkClick r:id="rId3"/>
              </a:rPr>
              <a:t>a Rainbow with </a:t>
            </a:r>
            <a:r>
              <a:rPr lang="en-GB" dirty="0" smtClean="0">
                <a:hlinkClick r:id="rId3"/>
              </a:rPr>
              <a:t>Mr Tumble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hlinkClick r:id="rId4"/>
              </a:rPr>
              <a:t>and Sing a Rainbow with Fairy Sarah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You can practise the song lots of times click here</a:t>
            </a:r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Sing </a:t>
            </a:r>
            <a:r>
              <a:rPr lang="en-GB" dirty="0">
                <a:hlinkClick r:id="rId5"/>
              </a:rPr>
              <a:t>a Rainbow with </a:t>
            </a:r>
            <a:r>
              <a:rPr lang="en-GB" dirty="0" smtClean="0">
                <a:hlinkClick r:id="rId5"/>
              </a:rPr>
              <a:t>words </a:t>
            </a:r>
            <a:r>
              <a:rPr lang="en-GB" dirty="0">
                <a:hlinkClick r:id="rId5"/>
              </a:rPr>
              <a:t>on </a:t>
            </a:r>
            <a:r>
              <a:rPr lang="en-GB" dirty="0" smtClean="0">
                <a:hlinkClick r:id="rId5"/>
              </a:rPr>
              <a:t>repeat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20647" r="35475" b="25001"/>
          <a:stretch/>
        </p:blipFill>
        <p:spPr bwMode="auto">
          <a:xfrm>
            <a:off x="-684584" y="-42837"/>
            <a:ext cx="10838522" cy="70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    </a:t>
            </a:r>
            <a:r>
              <a:rPr lang="en-GB" dirty="0" smtClean="0">
                <a:solidFill>
                  <a:schemeClr val="bg1"/>
                </a:solidFill>
              </a:rPr>
              <a:t>Can you sing the colours verse off by heart?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   Can you add the </a:t>
            </a:r>
            <a:r>
              <a:rPr lang="en-GB" dirty="0" err="1" smtClean="0">
                <a:solidFill>
                  <a:schemeClr val="bg1"/>
                </a:solidFill>
              </a:rPr>
              <a:t>makaton</a:t>
            </a:r>
            <a:r>
              <a:rPr lang="en-GB" dirty="0" smtClean="0">
                <a:solidFill>
                  <a:schemeClr val="bg1"/>
                </a:solidFill>
              </a:rPr>
              <a:t> signs as you sing?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(Go back and watch Mr Tumble or Fairy Sarah again)</a:t>
            </a:r>
            <a:endParaRPr lang="en-GB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Why don’t you film yourself on the iPad and send it to some family members or just perform live for your family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Rainbow colours are everywhere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How many red things can you think of?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Click three times to get started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Draw or make a list of red things, look round the room you are in or out of the window. You could use a red pen or crayon to make your list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9" name="Picture 3" descr="C:\Users\HMS\AppData\Local\Microsoft\Windows\INetCache\IE\DL68SH2N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6338"/>
            <a:ext cx="1003167" cy="10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MS\AppData\Local\Microsoft\Windows\INetCache\IE\5KM4N2TV\15576-illustration-of-a-red-cartoon-hat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97768"/>
            <a:ext cx="1927894" cy="19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MS\AppData\Local\Microsoft\Windows\INetCache\IE\DL68SH2N\balloon_2_re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76" y="2190672"/>
            <a:ext cx="1191121" cy="14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MS\AppData\Local\Microsoft\Windows\INetCache\IE\5KM4N2TV\think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7239" y="690549"/>
            <a:ext cx="1376259" cy="17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MS\AppData\Local\Microsoft\Windows\INetCache\IE\5BD2DBGR\130406681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1062030" cy="136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Rainbow colours everywhere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Can you find something to match every colour of the rainbow?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Listen to this </a:t>
            </a:r>
            <a:r>
              <a:rPr lang="en-GB" dirty="0">
                <a:hlinkClick r:id="rId2"/>
              </a:rPr>
              <a:t>Rainbows Colours Song</a:t>
            </a:r>
            <a:r>
              <a:rPr lang="en-GB" dirty="0"/>
              <a:t> for some ideas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Why </a:t>
            </a:r>
            <a:r>
              <a:rPr lang="en-GB" dirty="0"/>
              <a:t>not make a list of things for each colour of the rainbow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8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age 2 | 196 free lemonade photos download, sort by aesthet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54779"/>
            <a:ext cx="2108828" cy="140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rainbow of fruit and vegetables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Can you think of a fruit or vegetable for each colour of the rainbow?</a:t>
            </a:r>
          </a:p>
          <a:p>
            <a:pPr marL="0" indent="0">
              <a:buNone/>
            </a:pPr>
            <a:r>
              <a:rPr lang="en-GB" dirty="0" smtClean="0"/>
              <a:t>Here are some to get you started (click 6 times)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381" y="4352217"/>
            <a:ext cx="2169892" cy="145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3" y="3271830"/>
            <a:ext cx="1987291" cy="132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75082"/>
            <a:ext cx="1971566" cy="1311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60" y="3271829"/>
            <a:ext cx="2015924" cy="1509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32" y="4545466"/>
            <a:ext cx="1908305" cy="1431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74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0"/>
                <a:lumMod val="100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Make a rainbow </a:t>
            </a:r>
            <a:r>
              <a:rPr lang="en-GB" sz="3600" dirty="0"/>
              <a:t>of fruit and vegetables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Can you make a rainbow of fruit and vegetables?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could draw some pictures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 cut some pictures out of a magazine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 even use real fruit and vegetables</a:t>
            </a:r>
          </a:p>
          <a:p>
            <a:pPr marL="0" indent="0">
              <a:buNone/>
            </a:pPr>
            <a:r>
              <a:rPr lang="en-GB" sz="2600" dirty="0" smtClean="0"/>
              <a:t>(if you do  this one take a photograph of it)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 always ask a grown up to help you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C:\Users\HMS\AppData\Local\Microsoft\Windows\INetCache\IE\ZJT68HWB\Inkscape_icons_free-hand-draw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19" y="2204864"/>
            <a:ext cx="892696" cy="8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MS\AppData\Local\Microsoft\Windows\INetCache\IE\5KM4N2TV\nicubunu-Scissor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02913"/>
            <a:ext cx="544075" cy="9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MS\AppData\Local\Microsoft\Windows\INetCache\IE\ZJT68HWB\isolated-96439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58" y="4077072"/>
            <a:ext cx="2089418" cy="9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MS\AppData\Local\Microsoft\Windows\INetCache\IE\DL68SH2N\Twitter-Help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536668" cy="164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33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603</Words>
  <Application>Microsoft Office PowerPoint</Application>
  <PresentationFormat>On-screen Show (4:3)</PresentationFormat>
  <Paragraphs>110</Paragraphs>
  <Slides>13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Keep Calm and  Make Music</vt:lpstr>
      <vt:lpstr>   Colours of the       Rainbow</vt:lpstr>
      <vt:lpstr>Do you know the colours of the rainbow?  (click to find out if you are right) </vt:lpstr>
      <vt:lpstr> Can you sing a rainbow? </vt:lpstr>
      <vt:lpstr>PowerPoint Presentation</vt:lpstr>
      <vt:lpstr>Rainbow colours are everywhere</vt:lpstr>
      <vt:lpstr>Rainbow colours everywhere</vt:lpstr>
      <vt:lpstr>A rainbow of fruit and vegetables</vt:lpstr>
      <vt:lpstr>Make a rainbow of fruit and vegetables</vt:lpstr>
      <vt:lpstr>Let’s make some rainbow music - To make a rainbow there needs to be rain and sun together so……………………………</vt:lpstr>
      <vt:lpstr>Now for a bit of science  and some facts about rainbows</vt:lpstr>
      <vt:lpstr>Here are some more songs about colours for you to enjoy listening to</vt:lpstr>
      <vt:lpstr>    Congratulations you can sing, play and  make rainbows!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 of the Rainbow</dc:title>
  <dc:creator>HMS</dc:creator>
  <cp:lastModifiedBy>HMS</cp:lastModifiedBy>
  <cp:revision>37</cp:revision>
  <dcterms:created xsi:type="dcterms:W3CDTF">2020-05-14T11:21:25Z</dcterms:created>
  <dcterms:modified xsi:type="dcterms:W3CDTF">2020-06-17T20:19:36Z</dcterms:modified>
</cp:coreProperties>
</file>